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Bold"/>
      <p:regular r:id="rId17"/>
      <p:bold r:id="rId18"/>
    </p:embeddedFont>
    <p:embeddedFont>
      <p:font typeface="Chakra Petch Bold"/>
      <p:bold r:id="rId19"/>
    </p:embeddedFont>
    <p:embeddedFont>
      <p:font typeface="Chakra Petch SemiBold"/>
      <p:bold r:id="rId20"/>
    </p:embeddedFont>
    <p:embeddedFont>
      <p:font typeface="Pretendard Regular"/>
      <p:regular r:id="rId21"/>
    </p:embeddedFont>
    <p:embeddedFont>
      <p:font typeface="Prompt Bold"/>
      <p:bold r:id="rId22"/>
    </p:embeddedFont>
    <p:embeddedFont>
      <p:font typeface="Prompt-Light"/>
      <p:regular r:id="rId23"/>
    </p:embeddedFont>
    <p:embeddedFont>
      <p:font typeface="Pretendard Medium"/>
      <p:bold r:id="rId24"/>
    </p:embeddedFont>
    <p:embeddedFont>
      <p:font typeface="Pretendard ExtraBold"/>
      <p:bold r:id="rId25"/>
    </p:embeddedFont>
    <p:embeddedFont>
      <p:font typeface="Pretendard Semi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23" Target="fonts/font7.fntdata" Type="http://schemas.openxmlformats.org/officeDocument/2006/relationships/font"/><Relationship Id="rId24" Target="fonts/font8.fntdata" Type="http://schemas.openxmlformats.org/officeDocument/2006/relationships/font"/><Relationship Id="rId25" Target="fonts/font9.fntdata" Type="http://schemas.openxmlformats.org/officeDocument/2006/relationships/font"/><Relationship Id="rId26" Target="fonts/font1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18612_video_91e95205.37989.mp4" Type="http://schemas.microsoft.com/office/2007/relationships/media"/><Relationship Id="rId11" Target="../media/18612_video_91e95205.37989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2616200"/>
            <a:ext cx="156464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930900" y="7010400"/>
          <a:ext cx="6426200" cy="1384300"/>
        </p:xfrm>
        <a:graphic>
          <a:graphicData uri="http://schemas.openxmlformats.org/drawingml/2006/table">
            <a:tbl>
              <a:tblPr/>
              <a:tblGrid>
                <a:gridCol w="2489200"/>
                <a:gridCol w="3937000"/>
              </a:tblGrid>
              <a:tr h="68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ToBot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이경민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운석현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김찬영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8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일시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2024.12.06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841500" y="3467100"/>
            <a:ext cx="146431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500" b="false" i="false" u="none" strike="noStrike">
                <a:solidFill>
                  <a:srgbClr val="304866"/>
                </a:solidFill>
                <a:latin typeface="Pretendard Bold"/>
              </a:rPr>
              <a:t>RFID</a:t>
            </a:r>
            <a:r>
              <a:rPr lang="ko-KR" sz="11500" b="false" i="false" u="none" strike="noStrike">
                <a:solidFill>
                  <a:srgbClr val="304866"/>
                </a:solidFill>
                <a:ea typeface="Pretendard Bold"/>
              </a:rPr>
              <a:t>기반</a:t>
            </a:r>
            <a:r>
              <a:rPr lang="en-US" sz="115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11500" b="false" i="false" u="none" strike="noStrike">
                <a:solidFill>
                  <a:srgbClr val="304866"/>
                </a:solidFill>
                <a:ea typeface="Pretendard Bold"/>
              </a:rPr>
              <a:t>보안</a:t>
            </a:r>
            <a:r>
              <a:rPr lang="en-US" sz="115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11500" b="false" i="false" u="none" strike="noStrike">
                <a:solidFill>
                  <a:srgbClr val="304866"/>
                </a:solidFill>
                <a:ea typeface="Pretendard Bold"/>
              </a:rPr>
              <a:t>시스템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3822700"/>
            <a:ext cx="13817600" cy="1473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 ToBot!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800" y="2120900"/>
            <a:ext cx="4851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009"/>
              </a:lnSpc>
            </a:pPr>
            <a:r>
              <a:rPr lang="en-US" sz="1700" b="false" i="false" u="none" strike="noStrike" spc="100">
                <a:solidFill>
                  <a:srgbClr val="BBBDBF"/>
                </a:solidFill>
                <a:latin typeface="Chakra Petch SemiBold"/>
              </a:rPr>
              <a:t>2024.12.06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38800" y="5918200"/>
            <a:ext cx="6997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400" b="false" i="false" u="none" strike="noStrike" spc="-100">
                <a:solidFill>
                  <a:srgbClr val="6D94A7"/>
                </a:solidFill>
                <a:ea typeface="Pretendard Regular"/>
              </a:rPr>
              <a:t>오픈</a:t>
            </a:r>
            <a:r>
              <a:rPr lang="en-US" sz="3400" b="false" i="false" u="none" strike="noStrike" spc="-100">
                <a:solidFill>
                  <a:srgbClr val="6D94A7"/>
                </a:solidFill>
                <a:latin typeface="Pretendard Regular"/>
              </a:rPr>
              <a:t>SW</a:t>
            </a:r>
            <a:r>
              <a:rPr lang="ko-KR" sz="3400" b="false" i="false" u="none" strike="noStrike" spc="-100">
                <a:solidFill>
                  <a:srgbClr val="6D94A7"/>
                </a:solidFill>
                <a:ea typeface="Pretendard Regular"/>
              </a:rPr>
              <a:t>하드웨어응용</a:t>
            </a:r>
            <a:r>
              <a:rPr lang="en-US" sz="34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3400" b="false" i="false" u="none" strike="noStrike" spc="-100">
                <a:solidFill>
                  <a:srgbClr val="6D94A7"/>
                </a:solidFill>
                <a:ea typeface="Pretendard Regular"/>
              </a:rPr>
              <a:t>기말</a:t>
            </a:r>
            <a:r>
              <a:rPr lang="en-US" sz="34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3400" b="false" i="false" u="none" strike="noStrike" spc="-100">
                <a:solidFill>
                  <a:srgbClr val="6D94A7"/>
                </a:solidFill>
                <a:ea typeface="Pretendard Regular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시연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영상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54800" y="2006600"/>
            <a:ext cx="5219700" cy="965200"/>
          </a:xfrm>
          <a:prstGeom prst="rect">
            <a:avLst/>
          </a:prstGeom>
        </p:spPr>
      </p:pic>
      <p:pic>
        <p:nvPicPr>
          <p:cNvPr name="Picture 10" id="10">
            <a:hlinkClick r:id=""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>
                  <p14:trim st="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0">
            <a:off x="7327900" y="3098800"/>
            <a:ext cx="3860800" cy="685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64000" y="8686800"/>
            <a:ext cx="304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08200" y="7810500"/>
            <a:ext cx="140843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08200" y="4025900"/>
            <a:ext cx="14084300" cy="356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08200" y="3251200"/>
            <a:ext cx="14084300" cy="69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보완점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및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느낀점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80100" y="2006600"/>
            <a:ext cx="65278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92800" y="3352800"/>
            <a:ext cx="6502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향후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개선사항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51300" y="8686800"/>
            <a:ext cx="330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67100" y="8039100"/>
            <a:ext cx="11341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감사합니다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87900" y="4305300"/>
            <a:ext cx="1905000" cy="190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65700" y="4483100"/>
            <a:ext cx="1549400" cy="1549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56600" y="4305300"/>
            <a:ext cx="1905000" cy="190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34400" y="4483100"/>
            <a:ext cx="1549400" cy="1549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12600" y="4305300"/>
            <a:ext cx="1905000" cy="190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90400" y="4483100"/>
            <a:ext cx="1549400" cy="1549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26300" y="5054600"/>
            <a:ext cx="571500" cy="52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95000" y="5054600"/>
            <a:ext cx="571500" cy="520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4775200"/>
            <a:ext cx="9525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57800" y="4775200"/>
            <a:ext cx="952500" cy="952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95200" y="4775200"/>
            <a:ext cx="9525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4787900" y="6388100"/>
            <a:ext cx="190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04866"/>
                </a:solidFill>
                <a:ea typeface="Pretendard Bold"/>
              </a:rPr>
              <a:t>상담사</a:t>
            </a:r>
            <a:r>
              <a:rPr lang="en-US" sz="24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04866"/>
                </a:solidFill>
                <a:ea typeface="Pretendard Bold"/>
              </a:rPr>
              <a:t>연결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56600" y="6388100"/>
            <a:ext cx="1905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04866"/>
                </a:solidFill>
                <a:ea typeface="Pretendard Bold"/>
              </a:rPr>
              <a:t>서버</a:t>
            </a:r>
            <a:r>
              <a:rPr lang="en-US" sz="24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04866"/>
                </a:solidFill>
                <a:ea typeface="Pretendard Bold"/>
              </a:rPr>
              <a:t>관리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25300" y="6388100"/>
            <a:ext cx="1905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04866"/>
                </a:solidFill>
                <a:ea typeface="Pretendard Bold"/>
              </a:rPr>
              <a:t>품질관리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24400" y="6858000"/>
            <a:ext cx="205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비상상황에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대비한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상담사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93100" y="6794500"/>
            <a:ext cx="2057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저장하여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61800" y="6858000"/>
            <a:ext cx="205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시연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환경을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좀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퀄리티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높게</a:t>
            </a:r>
            <a:r>
              <a:rPr lang="en-US" sz="16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000000"/>
                </a:solidFill>
                <a:ea typeface="Pretendard Regular"/>
              </a:rPr>
              <a:t>재구성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7500" y="6985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4089400"/>
            <a:ext cx="5092700" cy="124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5664200"/>
            <a:ext cx="5092700" cy="124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7239000"/>
            <a:ext cx="50927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45800" y="4089400"/>
            <a:ext cx="5092700" cy="1244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45800" y="5664200"/>
            <a:ext cx="50927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45800" y="7239000"/>
            <a:ext cx="5092700" cy="1244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591300" y="1816100"/>
            <a:ext cx="50927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목차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61300" y="2006600"/>
            <a:ext cx="2565400" cy="965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303000" y="7416800"/>
            <a:ext cx="3949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보완점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및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느낀점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0" y="79883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프로젝트의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보완할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부분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및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느낀점에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대해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간략히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발표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30600" y="8686800"/>
            <a:ext cx="85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0900" y="40386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65600" y="4267200"/>
            <a:ext cx="4546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프로젝트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선정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계기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및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65600" y="48260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선정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계기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및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주제에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대해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소개할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예정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0900" y="56134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65600" y="5842000"/>
            <a:ext cx="3949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하드웨어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65600" y="64008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하드웨어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구성에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대해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간략히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설명할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예정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20900" y="71882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05.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65600" y="7416800"/>
            <a:ext cx="3949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프로젝트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시연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65600" y="79883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시연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영상을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간략히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볼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예정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45600" y="40386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02.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03000" y="4267200"/>
            <a:ext cx="3949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핵심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부품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소개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03000" y="48260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필요한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핵심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부품에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대해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소개할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예정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5600" y="56134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04.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03000" y="5842000"/>
            <a:ext cx="3949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소프트웨어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소개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03000" y="6400800"/>
            <a:ext cx="4216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프로젝트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소프트웨어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구성에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대해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간략히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설명할</a:t>
            </a:r>
            <a:r>
              <a:rPr lang="en-US" sz="16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6D94A7"/>
                </a:solidFill>
                <a:ea typeface="Pretendard Regular"/>
              </a:rPr>
              <a:t>예정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45600" y="7188200"/>
            <a:ext cx="1803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6D94A7"/>
                </a:solidFill>
                <a:latin typeface="Pretendard Bold"/>
              </a:rPr>
              <a:t>06.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 ToBot!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65300" y="6337300"/>
          <a:ext cx="14757400" cy="2501900"/>
        </p:xfrm>
        <a:graphic>
          <a:graphicData uri="http://schemas.openxmlformats.org/drawingml/2006/table">
            <a:tbl>
              <a:tblPr/>
              <a:tblGrid>
                <a:gridCol w="2057400"/>
                <a:gridCol w="12700000"/>
              </a:tblGrid>
              <a:tr h="711200"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선정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계기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rowSpan="4">
                  <a:txBody>
                    <a:bodyPr anchor="t" rtlCol="false"/>
                    <a:lstStyle/>
                    <a:p>
                      <a:pPr algn="l" lvl="0">
                        <a:lnSpc>
                          <a:spcPct val="1626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현대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사회는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사물인터넷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(IoT)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와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스마트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디바이스의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보급이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가속화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되며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접근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제어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기술의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중요성이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커지고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있다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l" lvl="0">
                        <a:lnSpc>
                          <a:spcPct val="1626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이번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프로젝트는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다음과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같은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문제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인식과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필요성에서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시작되었다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.</a:t>
                      </a:r>
                    </a:p>
                    <a:p>
                      <a:pPr algn="l" lvl="0">
                        <a:lnSpc>
                          <a:spcPct val="16267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1.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접근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제어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시스템의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요구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증가</a:t>
                      </a:r>
                    </a:p>
                    <a:p>
                      <a:pPr algn="l" lvl="0">
                        <a:lnSpc>
                          <a:spcPct val="16267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2.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위협의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예방과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경고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시스템의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필요성</a:t>
                      </a:r>
                    </a:p>
                    <a:p>
                      <a:pPr algn="l" lvl="0">
                        <a:lnSpc>
                          <a:spcPct val="16267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3.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스마트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잠금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장치의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친화적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설계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필요성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096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596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571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주제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설명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및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선정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계기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57700" y="1993900"/>
            <a:ext cx="9372600" cy="965200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765300" y="3822700"/>
          <a:ext cx="14757400" cy="1778000"/>
        </p:xfrm>
        <a:graphic>
          <a:graphicData uri="http://schemas.openxmlformats.org/drawingml/2006/table">
            <a:tbl>
              <a:tblPr/>
              <a:tblGrid>
                <a:gridCol w="2057400"/>
                <a:gridCol w="12700000"/>
              </a:tblGrid>
              <a:tr h="444500"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주제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rowSpan="4">
                  <a:txBody>
                    <a:bodyPr anchor="t" rtlCol="false"/>
                    <a:lstStyle/>
                    <a:p>
                      <a:pPr algn="l" lvl="0">
                        <a:lnSpc>
                          <a:spcPct val="14525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NFC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태그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카드를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사용하여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등록된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사용자와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미등록된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사용자를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분류하는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프로젝트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l" lvl="0">
                        <a:lnSpc>
                          <a:spcPct val="145250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등록된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사용자가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카드를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태그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할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경우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LCD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화면에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사용자의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정보를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출력하고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서보모터를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활용하여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잠금이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해제되는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기능을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.</a:t>
                      </a:r>
                    </a:p>
                    <a:p>
                      <a:pPr algn="l" lvl="0">
                        <a:lnSpc>
                          <a:spcPct val="145250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승인된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기기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이외의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연결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시도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차단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경고음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발생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04866"/>
                          </a:solidFill>
                          <a:ea typeface="Pretendard Regular"/>
                        </a:rPr>
                        <a:t>구현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44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444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4445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lvl="0">
                        <a:lnSpc>
                          <a:spcPct val="166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300" y="3162300"/>
            <a:ext cx="3975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6D94A7"/>
                </a:solidFill>
                <a:latin typeface="Pretendard ExtraBold"/>
              </a:rPr>
              <a:t>01.</a:t>
            </a:r>
            <a:r>
              <a:rPr lang="en-US" sz="3600" b="false" i="false" u="none" strike="noStrike">
                <a:solidFill>
                  <a:srgbClr val="304866"/>
                </a:solidFill>
                <a:latin typeface="Pretendard Bold"/>
              </a:rPr>
              <a:t> </a:t>
            </a:r>
            <a:r>
              <a:rPr lang="ko-KR" sz="3400" b="false" i="false" u="none" strike="noStrike">
                <a:solidFill>
                  <a:srgbClr val="304866"/>
                </a:solidFill>
                <a:ea typeface="Pretendard Bold"/>
              </a:rPr>
              <a:t>주제</a:t>
            </a:r>
            <a:r>
              <a:rPr lang="en-US" sz="34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304866"/>
                </a:solidFill>
                <a:ea typeface="Pretendard Bold"/>
              </a:rPr>
              <a:t>설명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8000" y="5626100"/>
            <a:ext cx="3975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6D94A7"/>
                </a:solidFill>
                <a:latin typeface="Pretendard ExtraBold"/>
              </a:rPr>
              <a:t>02.</a:t>
            </a:r>
            <a:r>
              <a:rPr lang="en-US" sz="3600" b="false" i="false" u="none" strike="noStrike">
                <a:solidFill>
                  <a:srgbClr val="304866"/>
                </a:solidFill>
                <a:latin typeface="Pretendard Bold"/>
              </a:rPr>
              <a:t> </a:t>
            </a:r>
            <a:r>
              <a:rPr lang="ko-KR" sz="3400" b="false" i="false" u="none" strike="noStrike">
                <a:solidFill>
                  <a:srgbClr val="304866"/>
                </a:solidFill>
                <a:ea typeface="Pretendard Bold"/>
              </a:rPr>
              <a:t>주제</a:t>
            </a:r>
            <a:r>
              <a:rPr lang="en-US" sz="34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304866"/>
                </a:solidFill>
                <a:ea typeface="Pretendard Bold"/>
              </a:rPr>
              <a:t>선정</a:t>
            </a:r>
            <a:r>
              <a:rPr lang="en-US" sz="34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304866"/>
                </a:solidFill>
                <a:ea typeface="Pretendard Bold"/>
              </a:rPr>
              <a:t>계기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30600" y="8686800"/>
            <a:ext cx="85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39900" y="3924300"/>
          <a:ext cx="14757400" cy="4533900"/>
        </p:xfrm>
        <a:graphic>
          <a:graphicData uri="http://schemas.openxmlformats.org/drawingml/2006/table">
            <a:tbl>
              <a:tblPr/>
              <a:tblGrid>
                <a:gridCol w="2857500"/>
                <a:gridCol w="5207000"/>
                <a:gridCol w="3835400"/>
                <a:gridCol w="28575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부품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이름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역할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장점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라이브러리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4A7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RFID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무선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통신을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통해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허가된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사용자인지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확인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고유성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보안성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MFRC522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BUZZER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승인된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태그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미승인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태그에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음향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직관적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상황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청각적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SERVO MOTOR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태그가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인증되면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잠금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해제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복원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수행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정확한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각도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제어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Servo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LCD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현재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상태를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사용자에게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시각적으로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사용자의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정보를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직관적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표시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I2C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RGB LED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승인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미승인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상태를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시각적으로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표시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직관적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상황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시각적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핵심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부품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소개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43600" y="2006600"/>
            <a:ext cx="6438900" cy="965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594100" y="3136900"/>
            <a:ext cx="1109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6D94A7"/>
                </a:solidFill>
                <a:ea typeface="Pretendard Regular"/>
              </a:rPr>
              <a:t>하드웨어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Regular"/>
              </a:rPr>
              <a:t>구성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Regular"/>
              </a:rPr>
              <a:t>부품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30600" y="8686800"/>
            <a:ext cx="85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하드웨어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2006600"/>
            <a:ext cx="73152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51500" y="3225800"/>
            <a:ext cx="7200900" cy="533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61300" y="8572500"/>
            <a:ext cx="259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000" b="false" i="false" u="none" strike="noStrike" spc="-100">
                <a:solidFill>
                  <a:srgbClr val="6D94A7"/>
                </a:solidFill>
                <a:latin typeface="Pretendard SemiBold"/>
              </a:rPr>
              <a:t>[ HW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SemiBold"/>
              </a:rPr>
              <a:t>회로도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SemiBold"/>
              </a:rPr>
              <a:t>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SemiBold"/>
              </a:rPr>
              <a:t>및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SemiBold"/>
              </a:rPr>
              <a:t> </a:t>
            </a:r>
            <a:r>
              <a:rPr lang="ko-KR" sz="2000" b="false" i="false" u="none" strike="noStrike" spc="-100">
                <a:solidFill>
                  <a:srgbClr val="6D94A7"/>
                </a:solidFill>
                <a:ea typeface="Pretendard SemiBold"/>
              </a:rPr>
              <a:t>구성</a:t>
            </a:r>
            <a:r>
              <a:rPr lang="en-US" sz="2000" b="false" i="false" u="none" strike="noStrike" spc="-100">
                <a:solidFill>
                  <a:srgbClr val="6D94A7"/>
                </a:solidFill>
                <a:latin typeface="Pretendard SemiBold"/>
              </a:rPr>
              <a:t>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30600" y="8686800"/>
            <a:ext cx="850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19800" y="2006600"/>
            <a:ext cx="62484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3835400"/>
            <a:ext cx="6172200" cy="424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3619500"/>
            <a:ext cx="8191500" cy="4457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205200" y="8686800"/>
            <a:ext cx="876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SW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(1)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2200" y="4813300"/>
            <a:ext cx="7607300" cy="205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프로젝트를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위한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기본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시리얼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화면을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통해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NFC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카드가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정확히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인식되는지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확인하기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위한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시리얼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통신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활성화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 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서보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모터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동작을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위한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초기화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초기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각도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설정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19800" y="2006600"/>
            <a:ext cx="62484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97900" y="3619500"/>
            <a:ext cx="8191500" cy="445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4191000"/>
            <a:ext cx="6172200" cy="3492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51300" y="8686800"/>
            <a:ext cx="330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SW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(2)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2200" y="5054600"/>
            <a:ext cx="76073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NFC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태그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전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대기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상태의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동작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코드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대기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상태의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LCD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화면에는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waiting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출력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태그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정보를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serial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모니터에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출력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19800" y="2006600"/>
            <a:ext cx="62484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97900" y="3619500"/>
            <a:ext cx="8191500" cy="445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3136900"/>
            <a:ext cx="5727700" cy="5562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51300" y="8686800"/>
            <a:ext cx="330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SW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(3)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0" y="6985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2200" y="4330700"/>
            <a:ext cx="7607300" cy="306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등록되어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있는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NFC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태그시의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동작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코드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등록된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태그시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serial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모니터에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글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출력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LED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에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파란색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불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점등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LCD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화면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"Hello seok"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출력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부저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알림음을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통해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인증됨을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알림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모터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90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동작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후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2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초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뒤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다시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닫히는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형태로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58800"/>
            <a:ext cx="16992600" cy="905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736600"/>
            <a:ext cx="444500" cy="39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19800" y="2006600"/>
            <a:ext cx="62484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7734300"/>
            <a:ext cx="25400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97900" y="3619500"/>
            <a:ext cx="8191500" cy="445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6800" y="3238500"/>
            <a:ext cx="3886200" cy="533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751300" y="8686800"/>
            <a:ext cx="330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D6D6D6"/>
                </a:solidFill>
                <a:latin typeface="Chakra Petch SemiBold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4600" y="1816100"/>
            <a:ext cx="10706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SW </a:t>
            </a:r>
            <a:r>
              <a:rPr lang="ko-KR" sz="7200" b="false" i="false" u="none" strike="noStrike">
                <a:solidFill>
                  <a:srgbClr val="304866"/>
                </a:solidFill>
                <a:ea typeface="Pretendard Bold"/>
              </a:rPr>
              <a:t>구성</a:t>
            </a:r>
            <a:r>
              <a:rPr lang="en-US" sz="7200" b="false" i="false" u="none" strike="noStrike">
                <a:solidFill>
                  <a:srgbClr val="304866"/>
                </a:solidFill>
                <a:latin typeface="Pretendard Bold"/>
              </a:rPr>
              <a:t>(4)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1800" y="393700"/>
            <a:ext cx="7289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2009"/>
              </a:lnSpc>
            </a:pPr>
            <a:r>
              <a:rPr lang="en-US" sz="1800" b="false" i="false" u="none" strike="noStrike">
                <a:solidFill>
                  <a:srgbClr val="A4C1CF"/>
                </a:solidFill>
                <a:latin typeface="Prompt Bold"/>
              </a:rPr>
              <a:t> 2024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  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| 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오픈소스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하드웨어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응용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기말프로젝트</a:t>
            </a:r>
            <a:r>
              <a:rPr lang="en-US" sz="1800" b="false" i="false" u="none" strike="noStrike" spc="-100">
                <a:solidFill>
                  <a:srgbClr val="BBBDBF"/>
                </a:solidFill>
                <a:latin typeface="Prompt-Light"/>
              </a:rPr>
              <a:t> </a:t>
            </a:r>
            <a:r>
              <a:rPr lang="ko-KR" sz="1800" b="false" i="false" u="none" strike="noStrike" spc="-100">
                <a:solidFill>
                  <a:srgbClr val="BBBDBF"/>
                </a:solidFill>
                <a:ea typeface="Prompt-Light"/>
              </a:rPr>
              <a:t>발표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0" y="736600"/>
            <a:ext cx="2184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100">
                <a:solidFill>
                  <a:srgbClr val="EFF5FC"/>
                </a:solidFill>
                <a:latin typeface="Chakra Petch Bold"/>
              </a:rPr>
              <a:t>Hello! ToBot!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2200" y="4584700"/>
            <a:ext cx="7607300" cy="256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미등록된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NFC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카드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태그시의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동작</a:t>
            </a:r>
            <a:r>
              <a:rPr lang="en-US" sz="32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304866"/>
                </a:solidFill>
                <a:ea typeface="Pretendard Bold"/>
              </a:rPr>
              <a:t>코드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LED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에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빨간색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불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점등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LCD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화면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"Who are you"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출력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부저를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통해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경고음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작동</a:t>
            </a:r>
          </a:p>
          <a:p>
            <a:pPr algn="l" lvl="0" indent="-342900" marL="342900">
              <a:lnSpc>
                <a:spcPct val="116199"/>
              </a:lnSpc>
              <a:buClr>
                <a:srgbClr val="304866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모터는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동작하지</a:t>
            </a:r>
            <a:r>
              <a:rPr lang="en-US" sz="2800" b="false" i="false" u="none" strike="noStrike">
                <a:solidFill>
                  <a:srgbClr val="304866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04866"/>
                </a:solidFill>
                <a:ea typeface="Pretendard Bold"/>
              </a:rPr>
              <a:t>않음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